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93" r:id="rId2"/>
    <p:sldId id="261" r:id="rId3"/>
    <p:sldId id="262" r:id="rId4"/>
    <p:sldId id="292" r:id="rId5"/>
    <p:sldId id="288" r:id="rId6"/>
    <p:sldId id="263" r:id="rId7"/>
    <p:sldId id="264" r:id="rId8"/>
    <p:sldId id="265" r:id="rId9"/>
    <p:sldId id="266" r:id="rId10"/>
    <p:sldId id="269" r:id="rId11"/>
    <p:sldId id="289" r:id="rId12"/>
    <p:sldId id="29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36" autoAdjust="0"/>
  </p:normalViewPr>
  <p:slideViewPr>
    <p:cSldViewPr>
      <p:cViewPr varScale="1">
        <p:scale>
          <a:sx n="77" d="100"/>
          <a:sy n="77" d="100"/>
        </p:scale>
        <p:origin x="9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7D88B81-7A96-46DF-95FB-FDCEFBCCD3B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64C50D5-B803-47AF-806A-94F1B582E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2" Type="http://schemas.openxmlformats.org/officeDocument/2006/relationships/hyperlink" Target="http://dic.academic.ru/pictures/enc_medicine/020232426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-perevozki.ru/images/nachinauschi-voditel.png" TargetMode="External"/><Relationship Id="rId5" Type="http://schemas.openxmlformats.org/officeDocument/2006/relationships/image" Target="../media/image7.gif"/><Relationship Id="rId4" Type="http://schemas.openxmlformats.org/officeDocument/2006/relationships/hyperlink" Target="http://imc.rkc-74.ru/dlrstore/0/0082abcf-f0d0-301d-9f06-fbd3f333ef00/7403_002.gi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Endocrinology and metabolism</a:t>
            </a:r>
          </a:p>
          <a:p>
            <a:pPr algn="ctr"/>
            <a:r>
              <a:rPr lang="en-US" dirty="0">
                <a:solidFill>
                  <a:srgbClr val="0000FF"/>
                </a:solidFill>
              </a:rPr>
              <a:t>Direction of study</a:t>
            </a:r>
            <a:endParaRPr lang="ru-RU" dirty="0" smtClean="0">
              <a:solidFill>
                <a:srgbClr val="0000FF"/>
              </a:solidFill>
            </a:endParaRPr>
          </a:p>
          <a:p>
            <a:endParaRPr lang="ru-RU" dirty="0">
              <a:solidFill>
                <a:srgbClr val="0000FF"/>
              </a:solidFill>
            </a:endParaRPr>
          </a:p>
          <a:p>
            <a:endParaRPr lang="ru-RU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Hypothalamic-pituitary </a:t>
            </a:r>
            <a:r>
              <a:rPr lang="en-US" dirty="0">
                <a:solidFill>
                  <a:srgbClr val="0000FF"/>
                </a:solidFill>
              </a:rPr>
              <a:t>regulation system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835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679053"/>
              </p:ext>
            </p:extLst>
          </p:nvPr>
        </p:nvGraphicFramePr>
        <p:xfrm>
          <a:off x="43132" y="2276872"/>
          <a:ext cx="9144000" cy="3311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15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Hormones</a:t>
                      </a: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Function under normal conditions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Increased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 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Reduced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45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Liberins</a:t>
                      </a:r>
                      <a:endParaRPr lang="ru-RU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Stimulate</a:t>
                      </a:r>
                    </a:p>
                    <a:p>
                      <a:pPr algn="ctr"/>
                      <a:r>
                        <a:rPr lang="en-US" sz="1600" dirty="0" smtClean="0"/>
                        <a:t>hormone production</a:t>
                      </a:r>
                    </a:p>
                    <a:p>
                      <a:pPr algn="ctr"/>
                      <a:r>
                        <a:rPr lang="en-US" sz="1600" dirty="0" smtClean="0"/>
                        <a:t>anterior pituitary gland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Hyperfunction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anterior pituitary gland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Hypofunction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anterior pituitary gland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55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Statins</a:t>
                      </a: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Brake</a:t>
                      </a:r>
                    </a:p>
                    <a:p>
                      <a:pPr algn="ctr"/>
                      <a:r>
                        <a:rPr lang="en-US" sz="1600" dirty="0" smtClean="0"/>
                        <a:t>hormone production</a:t>
                      </a:r>
                    </a:p>
                    <a:p>
                      <a:pPr algn="ctr"/>
                      <a:r>
                        <a:rPr lang="en-US" sz="1600" dirty="0" smtClean="0"/>
                        <a:t>anterior lobe</a:t>
                      </a:r>
                    </a:p>
                    <a:p>
                      <a:pPr algn="ctr"/>
                      <a:r>
                        <a:rPr lang="en-US" sz="1600" dirty="0" smtClean="0"/>
                        <a:t>pituitary gland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Hypofunction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anterior pituitary gland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Hyperfunction</a:t>
                      </a:r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anterior pituitary gland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332656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/>
              <a:t>Hypothalamic hormones </a:t>
            </a:r>
            <a:r>
              <a:rPr lang="ru-RU" dirty="0"/>
              <a:t> 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Pituitary gland pathologies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23528" y="2132856"/>
            <a:ext cx="45339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pituitary gland can be characterized by 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hyperfunction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hypofunction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leads to the occurrence of endocrine diseases. So, as a result of increased secretion, a person may develop gigantism or acromegaly, 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Itsenko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-Cushing's disease. Reduced production of biologically active substances causes hypothalamic-pituitary </a:t>
            </a:r>
            <a:r>
              <a:rPr lang="en-US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insufficiency</a:t>
            </a: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I:\карликовос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7725" y="2564904"/>
            <a:ext cx="253047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572000" y="9906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980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Thank you for your attention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31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08720"/>
            <a:ext cx="9036496" cy="51125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000" dirty="0" smtClean="0"/>
              <a:t>The </a:t>
            </a:r>
            <a:r>
              <a:rPr lang="en-US" sz="2000" dirty="0"/>
              <a:t>pituitary gland - the lower cerebral appendage, located at the base of the </a:t>
            </a:r>
            <a:r>
              <a:rPr lang="en-US" sz="2000" dirty="0" smtClean="0"/>
              <a:t>brain</a:t>
            </a:r>
            <a:r>
              <a:rPr lang="ru-RU" sz="2000" dirty="0" smtClean="0"/>
              <a:t> </a:t>
            </a:r>
            <a:r>
              <a:rPr lang="en-US" sz="2000" dirty="0" smtClean="0"/>
              <a:t>above </a:t>
            </a:r>
            <a:r>
              <a:rPr lang="en-US" sz="2000" dirty="0"/>
              <a:t>the midbrain in the bone notch - the Turkish saddle</a:t>
            </a:r>
            <a:endParaRPr lang="ru-RU" sz="2000" dirty="0" smtClean="0"/>
          </a:p>
          <a:p>
            <a:pPr>
              <a:lnSpc>
                <a:spcPct val="200000"/>
              </a:lnSpc>
              <a:buNone/>
            </a:pPr>
            <a:r>
              <a:rPr lang="ru-RU" sz="2000" dirty="0" smtClean="0"/>
              <a:t>                                                                                                                            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6840"/>
          </a:xfrm>
        </p:spPr>
        <p:txBody>
          <a:bodyPr/>
          <a:lstStyle/>
          <a:p>
            <a:r>
              <a:rPr lang="en-US" dirty="0">
                <a:latin typeface="+mn-lt"/>
              </a:rPr>
              <a:t>Pituitary</a:t>
            </a:r>
            <a:endParaRPr lang="ru-RU" dirty="0">
              <a:latin typeface="+mn-lt"/>
            </a:endParaRPr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/>
          </a:blip>
          <a:srcRect/>
          <a:stretch>
            <a:fillRect/>
          </a:stretch>
        </p:blipFill>
        <p:spPr bwMode="auto">
          <a:xfrm>
            <a:off x="5652120" y="3340846"/>
            <a:ext cx="3312368" cy="3157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6948264" y="2924944"/>
            <a:ext cx="864096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r>
              <a:rPr lang="en-US" sz="3600" dirty="0">
                <a:latin typeface="+mn-lt"/>
              </a:rPr>
              <a:t>The structure of the pituitary gland</a:t>
            </a:r>
            <a:endParaRPr lang="ru-RU" sz="3600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2276873"/>
            <a:ext cx="428912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4427984" y="2133600"/>
            <a:ext cx="4716016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1 - pituitary gland</a:t>
            </a:r>
          </a:p>
          <a:p>
            <a:pPr>
              <a:buNone/>
            </a:pPr>
            <a:r>
              <a:rPr lang="en-US" dirty="0"/>
              <a:t>2 - anterior lobe (adenohypophysis)</a:t>
            </a:r>
          </a:p>
          <a:p>
            <a:pPr>
              <a:buNone/>
            </a:pPr>
            <a:r>
              <a:rPr lang="en-US" dirty="0"/>
              <a:t>3 - tuberous part</a:t>
            </a:r>
          </a:p>
          <a:p>
            <a:pPr>
              <a:buNone/>
            </a:pPr>
            <a:r>
              <a:rPr lang="en-US" dirty="0"/>
              <a:t>4 - intermediate part</a:t>
            </a:r>
          </a:p>
          <a:p>
            <a:pPr>
              <a:buNone/>
            </a:pPr>
            <a:r>
              <a:rPr lang="en-US" dirty="0"/>
              <a:t>5 - distal part</a:t>
            </a:r>
          </a:p>
          <a:p>
            <a:pPr>
              <a:buNone/>
            </a:pPr>
            <a:r>
              <a:rPr lang="en-US" dirty="0"/>
              <a:t>6 - posterior lobe (neurohypophysis)</a:t>
            </a:r>
          </a:p>
          <a:p>
            <a:pPr>
              <a:buNone/>
            </a:pPr>
            <a:r>
              <a:rPr lang="en-US" dirty="0"/>
              <a:t>7 - funnel</a:t>
            </a:r>
          </a:p>
          <a:p>
            <a:pPr>
              <a:buNone/>
            </a:pPr>
            <a:r>
              <a:rPr lang="en-US" dirty="0"/>
              <a:t>8 - nerve lobe</a:t>
            </a:r>
          </a:p>
          <a:p>
            <a:pPr>
              <a:buNone/>
            </a:pPr>
            <a:r>
              <a:rPr lang="en-US" dirty="0"/>
              <a:t>9 - pineal gland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27584" y="4941168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3096344" cy="685800"/>
          </a:xfrm>
          <a:solidFill>
            <a:srgbClr val="FFFFFF"/>
          </a:solidFill>
          <a:ln/>
        </p:spPr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</a:rPr>
              <a:t>Anatomy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016" y="3068960"/>
            <a:ext cx="8389440" cy="3096344"/>
          </a:xfrm>
          <a:solidFill>
            <a:schemeClr val="bg2">
              <a:lumMod val="40000"/>
              <a:lumOff val="60000"/>
            </a:schemeClr>
          </a:solidFill>
          <a:ln/>
        </p:spPr>
        <p:txBody>
          <a:bodyPr/>
          <a:lstStyle/>
          <a:p>
            <a:pPr>
              <a:buNone/>
            </a:pPr>
            <a:r>
              <a:rPr lang="en-US" b="1" i="1" dirty="0">
                <a:solidFill>
                  <a:schemeClr val="tx1"/>
                </a:solidFill>
              </a:rPr>
              <a:t>The pituitary gland is located at the base of the skull, in the groove of the ethmoid bone called the Turkish saddle.</a:t>
            </a:r>
          </a:p>
          <a:p>
            <a:pPr>
              <a:buNone/>
            </a:pPr>
            <a:r>
              <a:rPr lang="en-US" b="1" i="1" dirty="0">
                <a:solidFill>
                  <a:schemeClr val="tx1"/>
                </a:solidFill>
              </a:rPr>
              <a:t>The pituitary gland consists of two lobes - a larger anterior lobe and a smaller posterior lobe</a:t>
            </a:r>
            <a:r>
              <a:rPr lang="en-US" b="1" i="1" dirty="0" smtClean="0">
                <a:solidFill>
                  <a:schemeClr val="tx1"/>
                </a:solidFill>
              </a:rPr>
              <a:t>.</a:t>
            </a:r>
            <a:endParaRPr lang="ru-RU" b="1" i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1400" b="1" dirty="0">
                <a:solidFill>
                  <a:srgbClr val="0000FF"/>
                </a:solidFill>
              </a:rPr>
              <a:t>(+ intermediate)</a:t>
            </a:r>
            <a:endParaRPr lang="ru-RU" sz="2400" dirty="0"/>
          </a:p>
        </p:txBody>
      </p:sp>
      <p:pic>
        <p:nvPicPr>
          <p:cNvPr id="6149" name="Picture 5" descr="Картинка 14 из 742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16632"/>
            <a:ext cx="3614409" cy="2736304"/>
          </a:xfrm>
          <a:prstGeom prst="rect">
            <a:avLst/>
          </a:prstGeom>
          <a:noFill/>
        </p:spPr>
      </p:pic>
      <p:pic>
        <p:nvPicPr>
          <p:cNvPr id="6151" name="Picture 7" descr="Картинка 22 из 741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692696"/>
            <a:ext cx="4104456" cy="25908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67544" y="764704"/>
            <a:ext cx="216024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2800" b="1" kern="0" dirty="0">
                <a:latin typeface="+mj-lt"/>
                <a:ea typeface="+mj-ea"/>
                <a:cs typeface="+mj-cs"/>
              </a:rPr>
              <a:t>Pituitary</a:t>
            </a:r>
            <a:endParaRPr kumimoji="1" lang="ru-RU" sz="2800" b="0" i="0" u="none" strike="noStrike" kern="0" cap="none" spc="0" normalizeH="0" baseline="0" noProof="0" dirty="0">
              <a:ln>
                <a:noFill/>
              </a:ln>
              <a:solidFill>
                <a:srgbClr val="5C2305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Картинка 10 из 10070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4408" y="116632"/>
            <a:ext cx="823571" cy="823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3276381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 autoUpdateAnimBg="0"/>
      <p:bldP spid="6147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9600" y="2286000"/>
            <a:ext cx="37719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ru-RU" sz="2000" dirty="0"/>
              <a:t>The mass of the pituitary gland in men is about 0.5 g, in women - 0.6 g, and in pregnant women it can increase to 1 g. The transverse size of the pituitary gland is 10-17 mm, anteroposterior - 3-8 mm, vertical - 5-10 mm. Outside, the pituitary gland is covered with a capsule. </a:t>
            </a:r>
            <a:endParaRPr lang="ru-RU" altLang="ru-RU" dirty="0" smtClean="0">
              <a:solidFill>
                <a:srgbClr val="9999FF"/>
              </a:solidFill>
              <a:latin typeface="Comic Sans MS" pitchFamily="66" charset="0"/>
            </a:endParaRPr>
          </a:p>
        </p:txBody>
      </p:sp>
      <p:pic>
        <p:nvPicPr>
          <p:cNvPr id="6" name="Picture 9" descr="I:\Гипофиз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14600"/>
            <a:ext cx="4114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The size of the pituitary gland</a:t>
            </a:r>
          </a:p>
        </p:txBody>
      </p:sp>
    </p:spTree>
    <p:extLst>
      <p:ext uri="{BB962C8B-B14F-4D97-AF65-F5344CB8AC3E}">
        <p14:creationId xmlns:p14="http://schemas.microsoft.com/office/powerpoint/2010/main" val="108261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idx="1"/>
          </p:nvPr>
        </p:nvSpPr>
        <p:spPr bwMode="auto">
          <a:xfrm>
            <a:off x="395536" y="1556792"/>
            <a:ext cx="2232248" cy="43467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pPr algn="ctr">
              <a:buNone/>
            </a:pPr>
            <a:r>
              <a:rPr lang="en-US" dirty="0"/>
              <a:t>Anterior lobe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r>
              <a:rPr lang="en-US" dirty="0">
                <a:latin typeface="+mn-lt"/>
              </a:rPr>
              <a:t>Pituitary hormones</a:t>
            </a:r>
            <a:br>
              <a:rPr lang="en-US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3635896" y="1556792"/>
            <a:ext cx="2088232" cy="43204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400" dirty="0"/>
              <a:t>intermediate part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6732240" y="1556792"/>
            <a:ext cx="2088232" cy="43204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/>
              <a:t>posterior lobe</a:t>
            </a:r>
            <a:endParaRPr lang="ru-RU" sz="2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0" y="2492896"/>
            <a:ext cx="324036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Growth hormone (STH);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Regulatory: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ACTH (adrenocorticotropic)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TSH (</a:t>
            </a:r>
            <a:r>
              <a:rPr lang="en-US" sz="1600" dirty="0" err="1"/>
              <a:t>thyriotropic</a:t>
            </a:r>
            <a:r>
              <a:rPr lang="en-US" sz="16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FSH (follicle stimulating)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LH (luteinizing)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LTG (</a:t>
            </a:r>
            <a:r>
              <a:rPr lang="en-US" sz="1600" dirty="0" err="1"/>
              <a:t>lactagenic</a:t>
            </a:r>
            <a:r>
              <a:rPr lang="en-US" sz="1600" dirty="0"/>
              <a:t>)</a:t>
            </a:r>
            <a:endParaRPr lang="ru-RU" sz="1600" dirty="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07904" y="2348880"/>
            <a:ext cx="2880320" cy="79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/>
              <a:t>Intermedin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/>
              <a:t>(melanocyte-stimulating)</a:t>
            </a:r>
            <a:endParaRPr lang="ru-RU" sz="16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732240" y="2420888"/>
            <a:ext cx="1968809" cy="77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5000"/>
              </a:lnSpc>
            </a:pPr>
            <a:r>
              <a:rPr lang="en-US" sz="1600" dirty="0"/>
              <a:t>Vasopressin (ADH)</a:t>
            </a:r>
          </a:p>
          <a:p>
            <a:pPr>
              <a:lnSpc>
                <a:spcPct val="145000"/>
              </a:lnSpc>
            </a:pPr>
            <a:r>
              <a:rPr lang="en-US" sz="1600" dirty="0"/>
              <a:t>Oxytocin</a:t>
            </a:r>
            <a:endParaRPr lang="ru-RU" sz="16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331640" y="2060848"/>
            <a:ext cx="72008" cy="43204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572000" y="2060848"/>
            <a:ext cx="72008" cy="43204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596336" y="2060848"/>
            <a:ext cx="63624" cy="43204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755576" y="2247900"/>
            <a:ext cx="5716472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38200"/>
          </a:xfrm>
        </p:spPr>
        <p:txBody>
          <a:bodyPr/>
          <a:lstStyle/>
          <a:p>
            <a:r>
              <a:rPr lang="en-US" dirty="0">
                <a:latin typeface="+mn-lt"/>
              </a:rPr>
              <a:t>Pituitary functions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033238"/>
              </p:ext>
            </p:extLst>
          </p:nvPr>
        </p:nvGraphicFramePr>
        <p:xfrm>
          <a:off x="0" y="1988839"/>
          <a:ext cx="9144000" cy="4608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326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Hormones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Function under normal conditions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Increased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 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Reduced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574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Growth hormone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Ensuring growth</a:t>
                      </a:r>
                    </a:p>
                    <a:p>
                      <a:pPr algn="ctr"/>
                      <a:r>
                        <a:rPr lang="en-US" sz="1600" dirty="0" smtClean="0"/>
                        <a:t>organism in a young</a:t>
                      </a:r>
                    </a:p>
                    <a:p>
                      <a:pPr algn="ctr"/>
                      <a:r>
                        <a:rPr lang="en-US" sz="1600" dirty="0" smtClean="0"/>
                        <a:t>age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 young age</a:t>
                      </a:r>
                    </a:p>
                    <a:p>
                      <a:pPr algn="ctr"/>
                      <a:r>
                        <a:rPr lang="en-US" sz="1600" dirty="0" smtClean="0"/>
                        <a:t>causes gigantism,</a:t>
                      </a:r>
                    </a:p>
                    <a:p>
                      <a:pPr algn="ctr"/>
                      <a:r>
                        <a:rPr lang="en-US" sz="1600" dirty="0" smtClean="0"/>
                        <a:t>in adults - overgrowth,</a:t>
                      </a:r>
                    </a:p>
                    <a:p>
                      <a:pPr algn="ctr"/>
                      <a:r>
                        <a:rPr lang="en-US" sz="1600" dirty="0" smtClean="0"/>
                        <a:t>enlargement of body parts - acromegaly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Retains growth - dwarfism;</a:t>
                      </a:r>
                    </a:p>
                    <a:p>
                      <a:pPr algn="ctr"/>
                      <a:r>
                        <a:rPr lang="en-US" sz="1600" dirty="0" smtClean="0"/>
                        <a:t>body proportions and</a:t>
                      </a:r>
                    </a:p>
                    <a:p>
                      <a:pPr algn="ctr"/>
                      <a:r>
                        <a:rPr lang="en-US" sz="1600" dirty="0" smtClean="0"/>
                        <a:t>mental development -</a:t>
                      </a:r>
                    </a:p>
                    <a:p>
                      <a:pPr algn="ctr"/>
                      <a:r>
                        <a:rPr lang="en-US" sz="1600" dirty="0" smtClean="0"/>
                        <a:t>normal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950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ACTH 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TSH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FSH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LH 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LTG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Regulate</a:t>
                      </a:r>
                    </a:p>
                    <a:p>
                      <a:pPr algn="ctr"/>
                      <a:r>
                        <a:rPr lang="en-US" sz="1600" dirty="0" smtClean="0"/>
                        <a:t>activity</a:t>
                      </a:r>
                    </a:p>
                    <a:p>
                      <a:pPr algn="ctr"/>
                      <a:r>
                        <a:rPr lang="en-US" sz="1600" dirty="0" smtClean="0"/>
                        <a:t>adrenal cortex,</a:t>
                      </a:r>
                    </a:p>
                    <a:p>
                      <a:pPr algn="ctr"/>
                      <a:r>
                        <a:rPr lang="en-US" sz="1600" dirty="0" smtClean="0"/>
                        <a:t>Thyroid gland,</a:t>
                      </a:r>
                    </a:p>
                    <a:p>
                      <a:pPr algn="ctr"/>
                      <a:r>
                        <a:rPr lang="en-US" sz="1600" dirty="0" smtClean="0"/>
                        <a:t>gonads,</a:t>
                      </a:r>
                    </a:p>
                    <a:p>
                      <a:pPr algn="ctr"/>
                      <a:r>
                        <a:rPr lang="en-US" sz="1600" dirty="0" smtClean="0"/>
                        <a:t>genitals,</a:t>
                      </a:r>
                    </a:p>
                    <a:p>
                      <a:pPr algn="ctr"/>
                      <a:r>
                        <a:rPr lang="en-US" sz="1600" dirty="0" smtClean="0"/>
                        <a:t>lactation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Strengthening activities</a:t>
                      </a:r>
                    </a:p>
                    <a:p>
                      <a:pPr algn="ctr"/>
                      <a:r>
                        <a:rPr lang="en-US" sz="1600" dirty="0" smtClean="0"/>
                        <a:t>listed glands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Weakening of activity</a:t>
                      </a:r>
                    </a:p>
                    <a:p>
                      <a:pPr algn="ctr"/>
                      <a:r>
                        <a:rPr lang="en-US" sz="1600" dirty="0" smtClean="0"/>
                        <a:t>listed glands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604448" cy="62217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Anterior pituitary hormones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912421"/>
              </p:ext>
            </p:extLst>
          </p:nvPr>
        </p:nvGraphicFramePr>
        <p:xfrm>
          <a:off x="0" y="1412776"/>
          <a:ext cx="91440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3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78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Hormones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smtClean="0"/>
                        <a:t>posterior lobe</a:t>
                      </a:r>
                      <a:endParaRPr lang="ru-RU" sz="1800" dirty="0" smtClean="0"/>
                    </a:p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Function under normal conditions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Increased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 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Reduced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7596">
                <a:tc>
                  <a:txBody>
                    <a:bodyPr/>
                    <a:lstStyle/>
                    <a:p>
                      <a:pPr>
                        <a:lnSpc>
                          <a:spcPct val="145000"/>
                        </a:lnSpc>
                      </a:pPr>
                      <a:r>
                        <a:rPr lang="en-US" sz="1800" dirty="0" smtClean="0"/>
                        <a:t>Vasopressin (ADH)</a:t>
                      </a:r>
                    </a:p>
                    <a:p>
                      <a:pPr>
                        <a:lnSpc>
                          <a:spcPct val="145000"/>
                        </a:lnSpc>
                      </a:pPr>
                      <a:r>
                        <a:rPr lang="en-US" sz="1800" dirty="0" smtClean="0"/>
                        <a:t>Oxytocin</a:t>
                      </a:r>
                      <a:endParaRPr lang="ru-RU" sz="1800" dirty="0" smtClean="0"/>
                    </a:p>
                    <a:p>
                      <a:pPr algn="ctr"/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Regulates</a:t>
                      </a:r>
                      <a:endParaRPr lang="ru-RU" sz="1600" dirty="0" smtClean="0"/>
                    </a:p>
                    <a:p>
                      <a:pPr algn="ctr"/>
                      <a:r>
                        <a:rPr lang="en-US" sz="1600" dirty="0" smtClean="0"/>
                        <a:t>musculature </a:t>
                      </a:r>
                      <a:r>
                        <a:rPr lang="en-US" sz="1600" dirty="0" smtClean="0"/>
                        <a:t>and blood vessels</a:t>
                      </a:r>
                    </a:p>
                    <a:p>
                      <a:pPr algn="ctr"/>
                      <a:r>
                        <a:rPr lang="en-US" sz="1600" dirty="0" smtClean="0"/>
                        <a:t>uterus.</a:t>
                      </a:r>
                    </a:p>
                    <a:p>
                      <a:pPr algn="ctr"/>
                      <a:r>
                        <a:rPr lang="en-US" sz="1600" dirty="0" smtClean="0"/>
                        <a:t>Water reabsorption</a:t>
                      </a:r>
                    </a:p>
                    <a:p>
                      <a:pPr algn="ctr"/>
                      <a:r>
                        <a:rPr lang="en-US" sz="1600" dirty="0" smtClean="0"/>
                        <a:t>in the kidney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Decrease</a:t>
                      </a:r>
                    </a:p>
                    <a:p>
                      <a:pPr algn="ctr"/>
                      <a:r>
                        <a:rPr lang="en-US" sz="1600" dirty="0" smtClean="0"/>
                        <a:t>fluid excretion</a:t>
                      </a:r>
                    </a:p>
                    <a:p>
                      <a:pPr algn="ctr"/>
                      <a:r>
                        <a:rPr lang="en-US" sz="1600" dirty="0" smtClean="0"/>
                        <a:t>with urine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Magnification</a:t>
                      </a:r>
                    </a:p>
                    <a:p>
                      <a:pPr algn="ctr"/>
                      <a:r>
                        <a:rPr lang="en-US" sz="1600" dirty="0" smtClean="0"/>
                        <a:t>fluid excretion</a:t>
                      </a:r>
                    </a:p>
                    <a:p>
                      <a:pPr algn="ctr"/>
                      <a:r>
                        <a:rPr lang="en-US" sz="1600" dirty="0" smtClean="0"/>
                        <a:t>with urine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8660"/>
            <a:ext cx="9144000" cy="98072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Hormones of the posterior and middle lobe of the pituitary gland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414033"/>
              </p:ext>
            </p:extLst>
          </p:nvPr>
        </p:nvGraphicFramePr>
        <p:xfrm>
          <a:off x="0" y="4221088"/>
          <a:ext cx="9144000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 smtClean="0"/>
                        <a:t>intermediate part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Function under normal conditions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Increased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 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Reduced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/>
                        <a:t>Intermedin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Distribution</a:t>
                      </a:r>
                    </a:p>
                    <a:p>
                      <a:pPr algn="ctr"/>
                      <a:r>
                        <a:rPr lang="en-US" sz="1600" dirty="0" smtClean="0"/>
                        <a:t>pigment in the skin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Increased pigmentation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Reduction of pigmentation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1506</TotalTime>
  <Words>498</Words>
  <Application>Microsoft Office PowerPoint</Application>
  <PresentationFormat>Экран (4:3)</PresentationFormat>
  <Paragraphs>135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Comic Sans MS</vt:lpstr>
      <vt:lpstr>Times New Roman</vt:lpstr>
      <vt:lpstr>Wingdings</vt:lpstr>
      <vt:lpstr>Твердый переплет</vt:lpstr>
      <vt:lpstr>Презентация PowerPoint</vt:lpstr>
      <vt:lpstr>Pituitary</vt:lpstr>
      <vt:lpstr>The structure of the pituitary gland</vt:lpstr>
      <vt:lpstr>Anatomy</vt:lpstr>
      <vt:lpstr>The size of the pituitary gland</vt:lpstr>
      <vt:lpstr>Pituitary hormones </vt:lpstr>
      <vt:lpstr>Pituitary functions</vt:lpstr>
      <vt:lpstr>Anterior pituitary hormones</vt:lpstr>
      <vt:lpstr>Hormones of the posterior and middle lobe of the pituitary gland</vt:lpstr>
      <vt:lpstr>Hypothalamic hormones  </vt:lpstr>
      <vt:lpstr>Pituitary gland pathologies</vt:lpstr>
      <vt:lpstr>Презентация PowerPoint</vt:lpstr>
    </vt:vector>
  </TitlesOfParts>
  <Company>AHG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ЖЕЛЕЗЫ   ВНУТРЕННЕЙ СЕКРЕЦИИ</dc:title>
  <dc:creator>boyadzhan.gg</dc:creator>
  <cp:lastModifiedBy>Нури</cp:lastModifiedBy>
  <cp:revision>127</cp:revision>
  <dcterms:created xsi:type="dcterms:W3CDTF">2014-04-22T09:36:12Z</dcterms:created>
  <dcterms:modified xsi:type="dcterms:W3CDTF">2021-01-25T12:16:02Z</dcterms:modified>
</cp:coreProperties>
</file>